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2" r:id="rId9"/>
    <p:sldId id="297" r:id="rId10"/>
    <p:sldId id="296" r:id="rId11"/>
    <p:sldId id="298" r:id="rId12"/>
    <p:sldId id="299" r:id="rId13"/>
  </p:sldIdLst>
  <p:sldSz cx="9144000" cy="5143500" type="screen16x9"/>
  <p:notesSz cx="6858000" cy="9144000"/>
  <p:embeddedFontLst>
    <p:embeddedFont>
      <p:font typeface="Ubuntu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Ubuntu Light" panose="020B0604020202020204" charset="0"/>
      <p:regular r:id="rId23"/>
      <p:bold r:id="rId24"/>
      <p:italic r:id="rId25"/>
      <p:boldItalic r:id="rId26"/>
    </p:embeddedFont>
    <p:embeddedFont>
      <p:font typeface="Work Sans Regular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84379CE-DF76-49EC-B630-198188EDF416}">
  <a:tblStyle styleId="{B84379CE-DF76-49EC-B630-198188EDF4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0C1D61-F382-416E-A118-38419C8BC4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4128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465300" y="465400"/>
            <a:ext cx="465300" cy="366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930575" y="1415675"/>
            <a:ext cx="34026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810650" y="1415675"/>
            <a:ext cx="34026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8000">
              <a:schemeClr val="accent3"/>
            </a:gs>
            <a:gs pos="41000">
              <a:schemeClr val="accent2"/>
            </a:gs>
            <a:gs pos="61000">
              <a:schemeClr val="accent1"/>
            </a:gs>
            <a:gs pos="8200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▪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465300" y="465400"/>
            <a:ext cx="8213400" cy="4212750"/>
            <a:chOff x="465300" y="465400"/>
            <a:chExt cx="8213400" cy="4212750"/>
          </a:xfrm>
        </p:grpSpPr>
        <p:sp>
          <p:nvSpPr>
            <p:cNvPr id="10" name="Google Shape;10;p1"/>
            <p:cNvSpPr/>
            <p:nvPr/>
          </p:nvSpPr>
          <p:spPr>
            <a:xfrm rot="10800000">
              <a:off x="3221100" y="465400"/>
              <a:ext cx="5457600" cy="1395600"/>
            </a:xfrm>
            <a:prstGeom prst="corner">
              <a:avLst>
                <a:gd name="adj1" fmla="val 1582"/>
                <a:gd name="adj2" fmla="val 154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65300" y="3282550"/>
              <a:ext cx="5457600" cy="1395600"/>
            </a:xfrm>
            <a:prstGeom prst="corner">
              <a:avLst>
                <a:gd name="adj1" fmla="val 1582"/>
                <a:gd name="adj2" fmla="val 154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467">
          <p15:clr>
            <a:srgbClr val="EA4335"/>
          </p15:clr>
        </p15:guide>
        <p15:guide id="2" orient="horz" pos="2947">
          <p15:clr>
            <a:srgbClr val="EA4335"/>
          </p15:clr>
        </p15:guide>
        <p15:guide id="3" pos="586">
          <p15:clr>
            <a:srgbClr val="EA4335"/>
          </p15:clr>
        </p15:guide>
        <p15:guide id="4" orient="horz" pos="592">
          <p15:clr>
            <a:srgbClr val="EA4335"/>
          </p15:clr>
        </p15:guide>
        <p15:guide id="5" pos="5174">
          <p15:clr>
            <a:srgbClr val="EA4335"/>
          </p15:clr>
        </p15:guide>
        <p15:guide id="6" orient="horz" pos="2648">
          <p15:clr>
            <a:srgbClr val="EA4335"/>
          </p15:clr>
        </p15:guide>
        <p15:guide id="7" orient="horz" pos="293">
          <p15:clr>
            <a:srgbClr val="EA4335"/>
          </p15:clr>
        </p15:guide>
        <p15:guide id="8" pos="2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odb-metod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30600" y="1059582"/>
            <a:ext cx="7282800" cy="314411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3200" dirty="0"/>
              <a:t>«Я – ОРЕНБУРЖЕЦ»:</a:t>
            </a:r>
            <a:br>
              <a:rPr lang="ru-RU" sz="3200" dirty="0"/>
            </a:br>
            <a:r>
              <a:rPr lang="ru-RU" sz="3200" dirty="0"/>
              <a:t>областной проект по популяризации культурного наследия народов Оренбуржья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1510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Неделя казахской литературы 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(</a:t>
            </a:r>
            <a:r>
              <a:rPr lang="ru-RU" sz="1200" b="1" dirty="0">
                <a:solidFill>
                  <a:schemeClr val="bg1"/>
                </a:solidFill>
              </a:rPr>
              <a:t>с 21 по 25 марта 2022 года):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21 марта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 «</a:t>
            </a:r>
            <a:r>
              <a:rPr lang="ru-RU" sz="1200" dirty="0" err="1">
                <a:solidFill>
                  <a:schemeClr val="bg1"/>
                </a:solidFill>
              </a:rPr>
              <a:t>Наурыз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мейрамы</a:t>
            </a:r>
            <a:r>
              <a:rPr lang="ru-RU" sz="1200" dirty="0">
                <a:solidFill>
                  <a:schemeClr val="bg1"/>
                </a:solidFill>
              </a:rPr>
              <a:t> — праздник весеннего обновления»: праздничная игровая программа, открытие недели казахской литературы</a:t>
            </a:r>
          </a:p>
          <a:p>
            <a:r>
              <a:rPr lang="ru-RU" sz="1200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22 марта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 «Шатёр степей, лесов и гор»: </a:t>
            </a:r>
            <a:r>
              <a:rPr lang="ru-RU" sz="1200" dirty="0" err="1">
                <a:solidFill>
                  <a:schemeClr val="bg1"/>
                </a:solidFill>
              </a:rPr>
              <a:t>книжно</a:t>
            </a:r>
            <a:r>
              <a:rPr lang="ru-RU" sz="1200" dirty="0">
                <a:solidFill>
                  <a:schemeClr val="bg1"/>
                </a:solidFill>
              </a:rPr>
              <a:t>-иллюстративная выставка, обзор книг, громкое чтение казахских героических эпосов «Ер </a:t>
            </a:r>
            <a:r>
              <a:rPr lang="ru-RU" sz="1200" dirty="0" err="1">
                <a:solidFill>
                  <a:schemeClr val="bg1"/>
                </a:solidFill>
              </a:rPr>
              <a:t>Таргын</a:t>
            </a:r>
            <a:r>
              <a:rPr lang="ru-RU" sz="1200" dirty="0">
                <a:solidFill>
                  <a:schemeClr val="bg1"/>
                </a:solidFill>
              </a:rPr>
              <a:t>», «</a:t>
            </a:r>
            <a:r>
              <a:rPr lang="ru-RU" sz="1200" dirty="0" err="1">
                <a:solidFill>
                  <a:schemeClr val="bg1"/>
                </a:solidFill>
              </a:rPr>
              <a:t>Кыз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Жибек</a:t>
            </a:r>
            <a:r>
              <a:rPr lang="ru-RU" sz="1200" dirty="0">
                <a:solidFill>
                  <a:schemeClr val="bg1"/>
                </a:solidFill>
              </a:rPr>
              <a:t>», «</a:t>
            </a:r>
            <a:r>
              <a:rPr lang="ru-RU" sz="1200" dirty="0" err="1">
                <a:solidFill>
                  <a:schemeClr val="bg1"/>
                </a:solidFill>
              </a:rPr>
              <a:t>Камбар</a:t>
            </a:r>
            <a:r>
              <a:rPr lang="ru-RU" sz="1200" dirty="0">
                <a:solidFill>
                  <a:schemeClr val="bg1"/>
                </a:solidFill>
              </a:rPr>
              <a:t> Батыр», «</a:t>
            </a:r>
            <a:r>
              <a:rPr lang="ru-RU" sz="1200" dirty="0" err="1">
                <a:solidFill>
                  <a:schemeClr val="bg1"/>
                </a:solidFill>
              </a:rPr>
              <a:t>Кобланды</a:t>
            </a:r>
            <a:r>
              <a:rPr lang="ru-RU" sz="1200" dirty="0">
                <a:solidFill>
                  <a:schemeClr val="bg1"/>
                </a:solidFill>
              </a:rPr>
              <a:t> Батыр», «</a:t>
            </a:r>
            <a:r>
              <a:rPr lang="ru-RU" sz="1200" dirty="0" err="1">
                <a:solidFill>
                  <a:schemeClr val="bg1"/>
                </a:solidFill>
              </a:rPr>
              <a:t>Алпамыс</a:t>
            </a:r>
            <a:r>
              <a:rPr lang="ru-RU" sz="1200" dirty="0">
                <a:solidFill>
                  <a:schemeClr val="bg1"/>
                </a:solidFill>
              </a:rPr>
              <a:t> батыр» и др. волонтерами Ассоциация НМОО ОО «Вместе» (в течение дня).  </a:t>
            </a:r>
          </a:p>
          <a:p>
            <a:endParaRPr lang="ru-RU" sz="1200" i="1" dirty="0" smtClean="0">
              <a:solidFill>
                <a:schemeClr val="bg1"/>
              </a:solidFill>
            </a:endParaRPr>
          </a:p>
          <a:p>
            <a:r>
              <a:rPr lang="ru-RU" sz="1200" i="1" dirty="0" smtClean="0">
                <a:solidFill>
                  <a:schemeClr val="bg1"/>
                </a:solidFill>
              </a:rPr>
              <a:t>23 </a:t>
            </a:r>
            <a:r>
              <a:rPr lang="ru-RU" sz="1200" i="1" dirty="0">
                <a:solidFill>
                  <a:schemeClr val="bg1"/>
                </a:solidFill>
              </a:rPr>
              <a:t>марта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«Дерево крепко корнями, а человек – друзьями»: знакомство с героями казахских сказок, громкие чтения казахских сказок (в течение дня).</a:t>
            </a:r>
          </a:p>
          <a:p>
            <a:r>
              <a:rPr lang="ru-RU" sz="1200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24 марта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«Яркая палитра Казахстана»: беседа о произведениях искусства и предметах народного творчества (в течение дня).</a:t>
            </a:r>
          </a:p>
          <a:p>
            <a:endParaRPr lang="ru-RU" sz="1200" i="1" dirty="0" smtClean="0">
              <a:solidFill>
                <a:schemeClr val="bg1"/>
              </a:solidFill>
            </a:endParaRPr>
          </a:p>
          <a:p>
            <a:r>
              <a:rPr lang="ru-RU" sz="1200" i="1" dirty="0" smtClean="0">
                <a:solidFill>
                  <a:schemeClr val="bg1"/>
                </a:solidFill>
              </a:rPr>
              <a:t>25 </a:t>
            </a:r>
            <a:r>
              <a:rPr lang="ru-RU" sz="1200" i="1" dirty="0">
                <a:solidFill>
                  <a:schemeClr val="bg1"/>
                </a:solidFill>
              </a:rPr>
              <a:t>марта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«</a:t>
            </a:r>
            <a:r>
              <a:rPr lang="ru-RU" sz="1200" dirty="0" err="1">
                <a:solidFill>
                  <a:schemeClr val="bg1"/>
                </a:solidFill>
              </a:rPr>
              <a:t>Шашу</a:t>
            </a:r>
            <a:r>
              <a:rPr lang="ru-RU" sz="1200" dirty="0">
                <a:solidFill>
                  <a:schemeClr val="bg1"/>
                </a:solidFill>
              </a:rPr>
              <a:t> и </a:t>
            </a:r>
            <a:r>
              <a:rPr lang="ru-RU" sz="1200" dirty="0" err="1">
                <a:solidFill>
                  <a:schemeClr val="bg1"/>
                </a:solidFill>
              </a:rPr>
              <a:t>Саркыт</a:t>
            </a:r>
            <a:r>
              <a:rPr lang="ru-RU" sz="1200" dirty="0">
                <a:solidFill>
                  <a:schemeClr val="bg1"/>
                </a:solidFill>
              </a:rPr>
              <a:t>»: рассказ о культурных традициях Казахстана и музыке, концерт Детского ансамбля народной музыки «Сохрани песню» центра детского творчества Дзержинского района г. Оренбурга. </a:t>
            </a:r>
          </a:p>
        </p:txBody>
      </p:sp>
    </p:spTree>
    <p:extLst>
      <p:ext uri="{BB962C8B-B14F-4D97-AF65-F5344CB8AC3E}">
        <p14:creationId xmlns:p14="http://schemas.microsoft.com/office/powerpoint/2010/main" val="261168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27534"/>
            <a:ext cx="48062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Заявка на участие в проекте «Я – ОРЕНБУРЖЕЦ»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Населенный пункт	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Наименование учреждения	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Ф.И.О., должность организатора проекта «Я – ОРЕНБУРЖЕЦ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>
                <a:solidFill>
                  <a:schemeClr val="bg1"/>
                </a:solidFill>
              </a:rPr>
              <a:t>	</a:t>
            </a:r>
          </a:p>
          <a:p>
            <a:r>
              <a:rPr lang="ru-RU" dirty="0">
                <a:solidFill>
                  <a:schemeClr val="bg1"/>
                </a:solidFill>
              </a:rPr>
              <a:t>В каких мероприятиях проекта хотели бы участвовать (онлайн турниры читателей, детский творческий конкурс, этнографическое </a:t>
            </a:r>
            <a:r>
              <a:rPr lang="ru-RU" dirty="0" err="1">
                <a:solidFill>
                  <a:schemeClr val="bg1"/>
                </a:solidFill>
              </a:rPr>
              <a:t>видеопутешествие</a:t>
            </a:r>
            <a:r>
              <a:rPr lang="ru-RU" dirty="0">
                <a:solidFill>
                  <a:schemeClr val="bg1"/>
                </a:solidFill>
              </a:rPr>
              <a:t> по сказкам народов Оренбургского края, литературные недели народов Оренбуржья)	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Контактная информация руководителя проекта: e-</a:t>
            </a:r>
            <a:r>
              <a:rPr lang="ru-RU" dirty="0" err="1">
                <a:solidFill>
                  <a:schemeClr val="bg1"/>
                </a:solidFill>
              </a:rPr>
              <a:t>mail</a:t>
            </a:r>
            <a:r>
              <a:rPr lang="ru-RU" dirty="0">
                <a:solidFill>
                  <a:schemeClr val="bg1"/>
                </a:solidFill>
              </a:rPr>
              <a:t>, телефон	</a:t>
            </a:r>
          </a:p>
        </p:txBody>
      </p:sp>
    </p:spTree>
    <p:extLst>
      <p:ext uri="{BB962C8B-B14F-4D97-AF65-F5344CB8AC3E}">
        <p14:creationId xmlns:p14="http://schemas.microsoft.com/office/powerpoint/2010/main" val="41356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088"/>
            <a:ext cx="7056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Контактная информация организаторов:</a:t>
            </a:r>
          </a:p>
          <a:p>
            <a:r>
              <a:rPr lang="ru-RU" dirty="0"/>
              <a:t>ГБУК «Оренбургская областная полиэтническая детская библиотека»</a:t>
            </a:r>
          </a:p>
          <a:p>
            <a:r>
              <a:rPr lang="ru-RU" dirty="0"/>
              <a:t>460006,  г. Оренбург, ул. Терешковой, д. 15</a:t>
            </a:r>
          </a:p>
          <a:p>
            <a:r>
              <a:rPr lang="ru-RU" smtClean="0"/>
              <a:t>Телефон </a:t>
            </a:r>
            <a:r>
              <a:rPr lang="ru-RU" dirty="0"/>
              <a:t>(3532</a:t>
            </a:r>
            <a:r>
              <a:rPr lang="ru-RU"/>
              <a:t>) </a:t>
            </a:r>
            <a:r>
              <a:rPr lang="ru-RU" smtClean="0"/>
              <a:t> </a:t>
            </a:r>
            <a:r>
              <a:rPr lang="ru-RU" dirty="0"/>
              <a:t>77-70-28</a:t>
            </a:r>
          </a:p>
          <a:p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dirty="0" err="1">
                <a:hlinkClick r:id="rId2"/>
              </a:rPr>
              <a:t>oodb</a:t>
            </a:r>
            <a:r>
              <a:rPr lang="ru-RU" dirty="0">
                <a:hlinkClick r:id="rId2"/>
              </a:rPr>
              <a:t>-</a:t>
            </a:r>
            <a:r>
              <a:rPr lang="en-US" dirty="0" err="1">
                <a:hlinkClick r:id="rId2"/>
              </a:rPr>
              <a:t>metod</a:t>
            </a:r>
            <a:r>
              <a:rPr lang="ru-RU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yandex</a:t>
            </a:r>
            <a:r>
              <a:rPr lang="ru-RU" dirty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ru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Координаторы: </a:t>
            </a:r>
            <a:r>
              <a:rPr lang="ru-RU" dirty="0" err="1" smtClean="0"/>
              <a:t>Халыкова</a:t>
            </a:r>
            <a:r>
              <a:rPr lang="ru-RU" dirty="0" smtClean="0"/>
              <a:t> </a:t>
            </a:r>
            <a:r>
              <a:rPr lang="ru-RU" dirty="0"/>
              <a:t>Елена Владимировна, (3532) 77-70-28</a:t>
            </a:r>
          </a:p>
        </p:txBody>
      </p:sp>
    </p:spTree>
    <p:extLst>
      <p:ext uri="{BB962C8B-B14F-4D97-AF65-F5344CB8AC3E}">
        <p14:creationId xmlns:p14="http://schemas.microsoft.com/office/powerpoint/2010/main" val="42218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sz="2400" dirty="0" smtClean="0"/>
              <a:t>Год культурного </a:t>
            </a:r>
            <a:r>
              <a:rPr lang="ru-RU" sz="2400" dirty="0"/>
              <a:t>наследия народов </a:t>
            </a:r>
            <a:r>
              <a:rPr lang="ru-RU" sz="2400" dirty="0" smtClean="0"/>
              <a:t>России</a:t>
            </a:r>
            <a:endParaRPr sz="24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810650" y="1415675"/>
            <a:ext cx="34026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930574" y="1415675"/>
            <a:ext cx="4505522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sz="1400" dirty="0"/>
              <a:t>Согласно Указу президента, Год культурного наследия народов России проводится в целях популяризации народного искусства, сохранения культурных традиций, памятников истории и культуры, этнокультурного многообразия, культурной самобытности всех народов и этнических общностей нашей страны.</a:t>
            </a:r>
            <a:endParaRPr sz="1400"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27584" y="4028306"/>
            <a:ext cx="7433400" cy="7220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dirty="0"/>
              <a:t>(Указ Президента Российской Федерации от 30.12.2021 № 745 «О проведении в Российской Федерации Года культурного наследия народов России»)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64" y="1419622"/>
            <a:ext cx="28624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930600" y="789712"/>
            <a:ext cx="3582000" cy="8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sz="2400" dirty="0"/>
              <a:t>«Я – ОРЕНБУРЖЕЦ»: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4294967295"/>
          </p:nvPr>
        </p:nvSpPr>
        <p:spPr>
          <a:xfrm>
            <a:off x="930600" y="1903103"/>
            <a:ext cx="7673848" cy="230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/>
              <a:t>Аудитория проекта: </a:t>
            </a:r>
            <a:r>
              <a:rPr lang="ru-RU" sz="1800" dirty="0"/>
              <a:t>дети и подростки 6-16 лет, их родители, библиотекари </a:t>
            </a:r>
            <a:r>
              <a:rPr lang="ru-RU" sz="1800"/>
              <a:t>Оренбургской </a:t>
            </a:r>
            <a:r>
              <a:rPr lang="ru-RU" sz="1800" smtClean="0"/>
              <a:t>области, педагоги </a:t>
            </a:r>
            <a:r>
              <a:rPr lang="ru-RU" sz="1800" dirty="0"/>
              <a:t>общеобразовательных и дошкольных учреждений, педагоги-библиотекари </a:t>
            </a:r>
            <a:r>
              <a:rPr lang="ru-RU" sz="1800"/>
              <a:t>образовательных </a:t>
            </a:r>
            <a:r>
              <a:rPr lang="ru-RU" sz="1800" smtClean="0"/>
              <a:t>учреждений. </a:t>
            </a:r>
            <a:endParaRPr lang="ru-RU" sz="1800" dirty="0"/>
          </a:p>
          <a:p>
            <a:pPr marL="0" lvl="0" indent="0">
              <a:buNone/>
            </a:pPr>
            <a:r>
              <a:rPr lang="ru-RU" sz="1800" b="1" dirty="0"/>
              <a:t>Сроки проведения</a:t>
            </a:r>
          </a:p>
          <a:p>
            <a:pPr marL="0" lvl="0" indent="0">
              <a:buNone/>
            </a:pPr>
            <a:r>
              <a:rPr lang="ru-RU" sz="1800" dirty="0"/>
              <a:t> Проект реализуется с 20 января по 20 декабря 2022 года. </a:t>
            </a:r>
          </a:p>
          <a:p>
            <a:pPr marL="0" lvl="0" indent="0">
              <a:buNone/>
            </a:pPr>
            <a:r>
              <a:rPr lang="ru-RU" sz="1800" b="1" dirty="0" smtClean="0"/>
              <a:t>Ожидаемая </a:t>
            </a:r>
            <a:r>
              <a:rPr lang="ru-RU" sz="1800" b="1" dirty="0"/>
              <a:t>аудитория </a:t>
            </a:r>
            <a:r>
              <a:rPr lang="ru-RU" sz="1800" dirty="0"/>
              <a:t>проекта 1500 человек </a:t>
            </a:r>
            <a:endParaRPr sz="1800" b="1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1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930600" y="789712"/>
            <a:ext cx="3582000" cy="8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sz="2400" dirty="0"/>
              <a:t>«Я – ОРЕНБУРЖЕЦ»: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4294967295"/>
          </p:nvPr>
        </p:nvSpPr>
        <p:spPr>
          <a:xfrm>
            <a:off x="930600" y="1903103"/>
            <a:ext cx="7673848" cy="230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/>
              <a:t>В рамках проекта будут организованы онлайн турниры читателей детских библиотек Оренбуржья на знания географии, истории, культуры, национальных традиций народов Оренбургской </a:t>
            </a:r>
            <a:r>
              <a:rPr lang="ru-RU" sz="1800" dirty="0" smtClean="0"/>
              <a:t>области, </a:t>
            </a:r>
            <a:r>
              <a:rPr lang="ru-RU" sz="1800" dirty="0"/>
              <a:t>детский творческий конкурс </a:t>
            </a:r>
            <a:r>
              <a:rPr lang="ru-RU" sz="1800" dirty="0" err="1"/>
              <a:t>видеоработ</a:t>
            </a:r>
            <a:r>
              <a:rPr lang="ru-RU" sz="1800" dirty="0"/>
              <a:t> </a:t>
            </a:r>
            <a:r>
              <a:rPr lang="ru-RU" sz="1800" dirty="0" smtClean="0"/>
              <a:t>, этнографическое </a:t>
            </a:r>
            <a:r>
              <a:rPr lang="ru-RU" sz="1800" dirty="0" err="1"/>
              <a:t>видеопутешествие</a:t>
            </a:r>
            <a:r>
              <a:rPr lang="ru-RU" sz="1800" dirty="0"/>
              <a:t> по сказкам народов Оренбургского края, литературные недели народов Оренбуржья </a:t>
            </a:r>
            <a:endParaRPr sz="1800" b="1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70" y="1203598"/>
            <a:ext cx="2322238" cy="155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899592" y="1059582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sz="1800" dirty="0" smtClean="0"/>
              <a:t>«Мы </a:t>
            </a:r>
            <a:r>
              <a:rPr lang="ru-RU" sz="1800" dirty="0"/>
              <a:t>знаем ваш город…»:</a:t>
            </a:r>
            <a:br>
              <a:rPr lang="ru-RU" sz="1800" dirty="0"/>
            </a:br>
            <a:r>
              <a:rPr lang="ru-RU" sz="1800" dirty="0"/>
              <a:t> онлайн турниры читателей детских библиотек Оренбуржья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6" y="3075806"/>
            <a:ext cx="237510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ttp://oodb.ru/images/news/2019/0017042019/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113">
            <a:off x="6281957" y="1344019"/>
            <a:ext cx="2304256" cy="153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982">
            <a:off x="580345" y="1300372"/>
            <a:ext cx="2716233" cy="144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277246" y="2949048"/>
            <a:ext cx="1289251" cy="19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53" y="2479101"/>
            <a:ext cx="2383370" cy="136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9608" r="16990" b="10566"/>
          <a:stretch/>
        </p:blipFill>
        <p:spPr bwMode="auto">
          <a:xfrm>
            <a:off x="4716016" y="3161520"/>
            <a:ext cx="2304256" cy="172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539552" y="939700"/>
            <a:ext cx="7848872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5400" indent="0">
              <a:lnSpc>
                <a:spcPct val="100000"/>
              </a:lnSpc>
              <a:buNone/>
            </a:pPr>
            <a:endParaRPr lang="ru-RU" sz="1400" dirty="0" smtClean="0"/>
          </a:p>
          <a:p>
            <a:pPr marL="25400" indent="0">
              <a:lnSpc>
                <a:spcPct val="100000"/>
              </a:lnSpc>
              <a:buNone/>
            </a:pPr>
            <a:r>
              <a:rPr lang="ru-RU" sz="1400" dirty="0" smtClean="0"/>
              <a:t>. </a:t>
            </a:r>
          </a:p>
          <a:p>
            <a:pPr marL="25400" indent="0">
              <a:lnSpc>
                <a:spcPct val="100000"/>
              </a:lnSpc>
              <a:buNone/>
            </a:pPr>
            <a:r>
              <a:rPr lang="ru-RU" sz="1400" dirty="0" smtClean="0"/>
              <a:t>Команда </a:t>
            </a:r>
            <a:r>
              <a:rPr lang="ru-RU" sz="1400" dirty="0"/>
              <a:t>участников состоит из 8-10 человек и болельщиков (10-15 человек).</a:t>
            </a:r>
          </a:p>
          <a:p>
            <a:pPr marL="25400" indent="0">
              <a:lnSpc>
                <a:spcPct val="100000"/>
              </a:lnSpc>
              <a:buNone/>
            </a:pPr>
            <a:r>
              <a:rPr lang="ru-RU" sz="1400" dirty="0"/>
              <a:t>Команды готовят  по 10 вопросов для соперников (отв.: сотрудники библиотек-участников).</a:t>
            </a:r>
          </a:p>
          <a:p>
            <a:pPr marL="25400" indent="0">
              <a:lnSpc>
                <a:spcPct val="100000"/>
              </a:lnSpc>
              <a:buNone/>
            </a:pPr>
            <a:r>
              <a:rPr lang="ru-RU" sz="1400" dirty="0"/>
              <a:t>Игра сопровождается творческим номером с каждой стороны (песня, чтение стихов, танец, демонстрация национальных костюмов и т.п.).</a:t>
            </a:r>
          </a:p>
          <a:p>
            <a:pPr marL="25400" indent="0">
              <a:lnSpc>
                <a:spcPct val="100000"/>
              </a:lnSpc>
              <a:buNone/>
            </a:pPr>
            <a:r>
              <a:rPr lang="ru-RU" sz="1600" b="1" dirty="0"/>
              <a:t> </a:t>
            </a:r>
            <a:r>
              <a:rPr lang="ru-RU" sz="1400" dirty="0" smtClean="0"/>
              <a:t>Сценарный </a:t>
            </a:r>
            <a:r>
              <a:rPr lang="ru-RU" sz="1400" dirty="0"/>
              <a:t>план:</a:t>
            </a:r>
          </a:p>
          <a:p>
            <a:pPr marL="25400" lvl="0" indent="0" algn="ctr">
              <a:lnSpc>
                <a:spcPct val="100000"/>
              </a:lnSpc>
              <a:buNone/>
            </a:pPr>
            <a:r>
              <a:rPr lang="ru-RU" sz="1400" dirty="0"/>
              <a:t>Приветствие команд.</a:t>
            </a:r>
          </a:p>
          <a:p>
            <a:pPr marL="25400" lvl="0" indent="0" algn="ctr">
              <a:lnSpc>
                <a:spcPct val="100000"/>
              </a:lnSpc>
              <a:buNone/>
            </a:pPr>
            <a:r>
              <a:rPr lang="ru-RU" sz="1400" dirty="0"/>
              <a:t>Представление жюри (по 2 человека с каждой стороны)</a:t>
            </a:r>
          </a:p>
          <a:p>
            <a:pPr marL="25400" lvl="0" indent="0" algn="ctr">
              <a:lnSpc>
                <a:spcPct val="100000"/>
              </a:lnSpc>
              <a:buNone/>
            </a:pPr>
            <a:r>
              <a:rPr lang="ru-RU" sz="1400" dirty="0"/>
              <a:t>Визитная карточка района/города/поселка/села.</a:t>
            </a:r>
          </a:p>
          <a:p>
            <a:pPr marL="25400" lvl="0" indent="0" algn="ctr">
              <a:lnSpc>
                <a:spcPct val="100000"/>
              </a:lnSpc>
              <a:buNone/>
            </a:pPr>
            <a:r>
              <a:rPr lang="ru-RU" sz="1400" dirty="0"/>
              <a:t>Турнир (по 10 вопросов с каждой стороны).</a:t>
            </a:r>
          </a:p>
          <a:p>
            <a:pPr marL="25400" indent="0" algn="ctr">
              <a:lnSpc>
                <a:spcPct val="100000"/>
              </a:lnSpc>
              <a:buNone/>
            </a:pPr>
            <a:r>
              <a:rPr lang="ru-RU" sz="1400" dirty="0"/>
              <a:t>Вопросы на знания географического положения (1  вопрос),  истории (2 вопроса), культуры (2 вопроса), природы (1 вопрос),  достопримечательностей (2 вопроса),  известных  люди (2 вопроса).</a:t>
            </a:r>
          </a:p>
          <a:p>
            <a:pPr marL="25400" lvl="0" indent="0" algn="ctr">
              <a:lnSpc>
                <a:spcPct val="100000"/>
              </a:lnSpc>
              <a:buNone/>
            </a:pPr>
            <a:r>
              <a:rPr lang="ru-RU" sz="1400" dirty="0"/>
              <a:t> Подведение итогов</a:t>
            </a:r>
          </a:p>
          <a:p>
            <a:pPr marL="25400" lvl="0" indent="0" algn="ctr">
              <a:lnSpc>
                <a:spcPct val="100000"/>
              </a:lnSpc>
              <a:buNone/>
            </a:pPr>
            <a:r>
              <a:rPr lang="ru-RU" sz="1400" dirty="0"/>
              <a:t>Награждение участников Дипломами (проводится офлайн)</a:t>
            </a:r>
          </a:p>
          <a:p>
            <a:pPr marL="25400" indent="0">
              <a:lnSpc>
                <a:spcPct val="100000"/>
              </a:lnSpc>
              <a:buNone/>
            </a:pPr>
            <a:r>
              <a:rPr lang="ru-RU" sz="1400" dirty="0"/>
              <a:t> </a:t>
            </a: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«Мы – наследники традиций»: областной конкурс детских творческих </a:t>
            </a:r>
            <a:r>
              <a:rPr lang="ru-RU" sz="2000" dirty="0" err="1"/>
              <a:t>видеоработ</a:t>
            </a:r>
            <a:endParaRPr lang="ru-RU" sz="2000"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lnSpc>
                <a:spcPct val="100000"/>
              </a:lnSpc>
              <a:buNone/>
            </a:pPr>
            <a:r>
              <a:rPr lang="ru-RU" sz="2000" dirty="0"/>
              <a:t>Конкурс проводится с 1 августа по 1 ноября 2022 г.</a:t>
            </a:r>
          </a:p>
          <a:p>
            <a:pPr marL="76200" lvl="0" indent="0">
              <a:lnSpc>
                <a:spcPct val="100000"/>
              </a:lnSpc>
              <a:buNone/>
            </a:pPr>
            <a:r>
              <a:rPr lang="ru-RU" sz="2000" dirty="0"/>
              <a:t>Конкурсные работы принимаются до 20 </a:t>
            </a:r>
            <a:r>
              <a:rPr lang="ru-RU" sz="2000" dirty="0" smtClean="0"/>
              <a:t>октября.</a:t>
            </a:r>
            <a:endParaRPr lang="ru-RU" sz="2000" dirty="0"/>
          </a:p>
          <a:p>
            <a:pPr marL="76200" lvl="0" indent="0">
              <a:lnSpc>
                <a:spcPct val="100000"/>
              </a:lnSpc>
              <a:buNone/>
            </a:pPr>
            <a:r>
              <a:rPr lang="ru-RU" sz="2000" dirty="0"/>
              <a:t>Подведение итогов конкурса состоится 1 </a:t>
            </a:r>
            <a:r>
              <a:rPr lang="ru-RU" sz="2000" dirty="0" smtClean="0"/>
              <a:t>ноября</a:t>
            </a:r>
            <a:endParaRPr lang="ru-RU" sz="2000" dirty="0"/>
          </a:p>
          <a:p>
            <a:pPr marL="76200" lvl="0" indent="0">
              <a:lnSpc>
                <a:spcPct val="100000"/>
              </a:lnSpc>
              <a:buNone/>
            </a:pPr>
            <a:r>
              <a:rPr lang="ru-RU" sz="2000" dirty="0"/>
              <a:t>Для участия в Конкурсе необходимо заполнить анкету участника </a:t>
            </a:r>
            <a:endParaRPr sz="2000"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 idx="4294967295"/>
          </p:nvPr>
        </p:nvSpPr>
        <p:spPr>
          <a:xfrm>
            <a:off x="4626525" y="882425"/>
            <a:ext cx="3586800" cy="158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4294967295"/>
          </p:nvPr>
        </p:nvSpPr>
        <p:spPr>
          <a:xfrm>
            <a:off x="1331640" y="871325"/>
            <a:ext cx="6881685" cy="33324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ru-RU" b="1" dirty="0"/>
              <a:t>Конкурс проводится в трех номинациях:</a:t>
            </a:r>
          </a:p>
          <a:p>
            <a:pPr marL="76200" indent="0">
              <a:buNone/>
            </a:pPr>
            <a:r>
              <a:rPr lang="ru-RU" dirty="0"/>
              <a:t>«Любимая книга народной мудрости»: </a:t>
            </a:r>
            <a:r>
              <a:rPr lang="ru-RU" dirty="0" err="1" smtClean="0"/>
              <a:t>буктрейлер</a:t>
            </a:r>
            <a:r>
              <a:rPr lang="ru-RU" dirty="0" smtClean="0"/>
              <a:t> </a:t>
            </a:r>
            <a:endParaRPr lang="ru-RU" dirty="0"/>
          </a:p>
          <a:p>
            <a:pPr marL="76200" indent="0">
              <a:buNone/>
            </a:pPr>
            <a:r>
              <a:rPr lang="ru-RU" dirty="0"/>
              <a:t>«Народные традиции в моей семье»: </a:t>
            </a:r>
            <a:r>
              <a:rPr lang="ru-RU" dirty="0" smtClean="0"/>
              <a:t>видеоролик</a:t>
            </a:r>
            <a:endParaRPr lang="ru-RU" dirty="0"/>
          </a:p>
          <a:p>
            <a:pPr marL="76200" indent="0">
              <a:buNone/>
            </a:pPr>
            <a:r>
              <a:rPr lang="ru-RU" dirty="0"/>
              <a:t>«Народные традиции моей малой Родины»: видеоролик</a:t>
            </a:r>
          </a:p>
          <a:p>
            <a:endParaRPr dirty="0"/>
          </a:p>
        </p:txBody>
      </p:sp>
      <p:sp>
        <p:nvSpPr>
          <p:cNvPr id="103" name="Google Shape;103;p18"/>
          <p:cNvSpPr/>
          <p:nvPr/>
        </p:nvSpPr>
        <p:spPr>
          <a:xfrm rot="2466663">
            <a:off x="480742" y="433732"/>
            <a:ext cx="515110" cy="49184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 rot="-1609291">
            <a:off x="990504" y="1768443"/>
            <a:ext cx="370702" cy="3539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 rot="-1609496">
            <a:off x="1766293" y="751924"/>
            <a:ext cx="250098" cy="2388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sz="2400" dirty="0" smtClean="0"/>
              <a:t>Литературные </a:t>
            </a:r>
            <a:r>
              <a:rPr lang="ru-RU" sz="2400" dirty="0"/>
              <a:t>недели народов Оренбуржья </a:t>
            </a:r>
            <a:endParaRPr sz="2400" dirty="0"/>
          </a:p>
        </p:txBody>
      </p:sp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14" name="Google Shape;214;p28"/>
          <p:cNvGrpSpPr/>
          <p:nvPr/>
        </p:nvGrpSpPr>
        <p:grpSpPr>
          <a:xfrm>
            <a:off x="2713968" y="1599895"/>
            <a:ext cx="3028359" cy="2829208"/>
            <a:chOff x="3203958" y="1258050"/>
            <a:chExt cx="2726286" cy="2547000"/>
          </a:xfrm>
        </p:grpSpPr>
        <p:sp>
          <p:nvSpPr>
            <p:cNvPr id="215" name="Google Shape;21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dk1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7" name="Google Shape;21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smtClean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Неделя белорусской литературы (4-8 апреля)</a:t>
              </a: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8" name="Google Shape;218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4443482" y="2852212"/>
            <a:ext cx="3461518" cy="1489905"/>
            <a:chOff x="4877339" y="2238203"/>
            <a:chExt cx="3116238" cy="1341290"/>
          </a:xfrm>
        </p:grpSpPr>
        <p:sp>
          <p:nvSpPr>
            <p:cNvPr id="220" name="Google Shape;220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dk1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2" name="Google Shape;222;p28"/>
            <p:cNvSpPr txBox="1"/>
            <p:nvPr/>
          </p:nvSpPr>
          <p:spPr>
            <a:xfrm rot="18900000">
              <a:off x="5323968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smtClean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Неделя чувашской литературы (27 июня-1 июля)</a:t>
              </a: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3" name="Google Shape;223;p28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20" name="Google Shape;214;p28"/>
          <p:cNvGrpSpPr/>
          <p:nvPr/>
        </p:nvGrpSpPr>
        <p:grpSpPr>
          <a:xfrm>
            <a:off x="1605106" y="1563288"/>
            <a:ext cx="3028359" cy="2829208"/>
            <a:chOff x="3203958" y="1258050"/>
            <a:chExt cx="2726286" cy="2547000"/>
          </a:xfrm>
        </p:grpSpPr>
        <p:sp>
          <p:nvSpPr>
            <p:cNvPr id="21" name="Google Shape;21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" name="Google Shape;21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dk1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3" name="Google Shape;21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smtClean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Неделя казахской литературы (21-26 марта)</a:t>
              </a: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4" name="Google Shape;218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25" name="Google Shape;214;p28"/>
          <p:cNvGrpSpPr/>
          <p:nvPr/>
        </p:nvGrpSpPr>
        <p:grpSpPr>
          <a:xfrm>
            <a:off x="3734509" y="1633394"/>
            <a:ext cx="3028359" cy="2829208"/>
            <a:chOff x="3203958" y="1258050"/>
            <a:chExt cx="2726286" cy="2547000"/>
          </a:xfrm>
        </p:grpSpPr>
        <p:sp>
          <p:nvSpPr>
            <p:cNvPr id="26" name="Google Shape;21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7" name="Google Shape;21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dk1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8" name="Google Shape;21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smtClean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Неделя таджикской литературы (16-20 мая)</a:t>
              </a: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9" name="Google Shape;218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0" name="Google Shape;214;p28"/>
          <p:cNvGrpSpPr/>
          <p:nvPr/>
        </p:nvGrpSpPr>
        <p:grpSpPr>
          <a:xfrm>
            <a:off x="488564" y="1507785"/>
            <a:ext cx="3028359" cy="2829208"/>
            <a:chOff x="3203958" y="1258050"/>
            <a:chExt cx="2726286" cy="2547000"/>
          </a:xfrm>
        </p:grpSpPr>
        <p:sp>
          <p:nvSpPr>
            <p:cNvPr id="31" name="Google Shape;21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2" name="Google Shape;21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dk1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3" name="Google Shape;21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smtClean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Неделя армянской литературы (7-11 февраля)</a:t>
              </a: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4" name="Google Shape;218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6" name="Google Shape;1098;p48"/>
          <p:cNvGrpSpPr/>
          <p:nvPr/>
        </p:nvGrpSpPr>
        <p:grpSpPr>
          <a:xfrm>
            <a:off x="7314108" y="3045013"/>
            <a:ext cx="1165131" cy="936104"/>
            <a:chOff x="8074325" y="4438852"/>
            <a:chExt cx="720160" cy="690579"/>
          </a:xfrm>
        </p:grpSpPr>
        <p:sp>
          <p:nvSpPr>
            <p:cNvPr id="37" name="Google Shape;1099;p48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00;p48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01;p48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02;p48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03;p48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104;p48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3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dore template">
  <a:themeElements>
    <a:clrScheme name="Custom 347">
      <a:dk1>
        <a:srgbClr val="0D0335"/>
      </a:dk1>
      <a:lt1>
        <a:srgbClr val="FFFFFF"/>
      </a:lt1>
      <a:dk2>
        <a:srgbClr val="573F68"/>
      </a:dk2>
      <a:lt2>
        <a:srgbClr val="E9DDEC"/>
      </a:lt2>
      <a:accent1>
        <a:srgbClr val="E9204E"/>
      </a:accent1>
      <a:accent2>
        <a:srgbClr val="ED4636"/>
      </a:accent2>
      <a:accent3>
        <a:srgbClr val="FCB42E"/>
      </a:accent3>
      <a:accent4>
        <a:srgbClr val="94C486"/>
      </a:accent4>
      <a:accent5>
        <a:srgbClr val="39B8E3"/>
      </a:accent5>
      <a:accent6>
        <a:srgbClr val="412D8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417</Words>
  <Application>Microsoft Office PowerPoint</Application>
  <PresentationFormat>Экран (16:9)</PresentationFormat>
  <Paragraphs>86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Ubuntu</vt:lpstr>
      <vt:lpstr>Calibri</vt:lpstr>
      <vt:lpstr>Ubuntu Light</vt:lpstr>
      <vt:lpstr>Work Sans Regular</vt:lpstr>
      <vt:lpstr>Isidore template</vt:lpstr>
      <vt:lpstr>«Я – ОРЕНБУРЖЕЦ»: областной проект по популяризации культурного наследия народов Оренбуржья</vt:lpstr>
      <vt:lpstr>Год культурного наследия народов России</vt:lpstr>
      <vt:lpstr>«Я – ОРЕНБУРЖЕЦ»:</vt:lpstr>
      <vt:lpstr>«Я – ОРЕНБУРЖЕЦ»:</vt:lpstr>
      <vt:lpstr>«Мы знаем ваш город…»:  онлайн турниры читателей детских библиотек Оренбуржья </vt:lpstr>
      <vt:lpstr>Презентация PowerPoint</vt:lpstr>
      <vt:lpstr>«Мы – наследники традиций»: областной конкурс детских творческих видеоработ</vt:lpstr>
      <vt:lpstr>Презентация PowerPoint</vt:lpstr>
      <vt:lpstr>Литературные недели народов Оренбуржья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Zam1</dc:creator>
  <cp:lastModifiedBy>Ноут Acer</cp:lastModifiedBy>
  <cp:revision>21</cp:revision>
  <dcterms:modified xsi:type="dcterms:W3CDTF">2022-02-03T09:23:27Z</dcterms:modified>
</cp:coreProperties>
</file>